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9"/>
  </p:notesMasterIdLst>
  <p:sldIdLst>
    <p:sldId id="256" r:id="rId8"/>
    <p:sldId id="271" r:id="rId9"/>
    <p:sldId id="322" r:id="rId10"/>
    <p:sldId id="338" r:id="rId11"/>
    <p:sldId id="324" r:id="rId12"/>
    <p:sldId id="332" r:id="rId13"/>
    <p:sldId id="333" r:id="rId14"/>
    <p:sldId id="336" r:id="rId15"/>
    <p:sldId id="334" r:id="rId16"/>
    <p:sldId id="337" r:id="rId17"/>
    <p:sldId id="319" r:id="rId18"/>
    <p:sldId id="335" r:id="rId19"/>
    <p:sldId id="305" r:id="rId20"/>
    <p:sldId id="323" r:id="rId21"/>
    <p:sldId id="325" r:id="rId22"/>
    <p:sldId id="326" r:id="rId23"/>
    <p:sldId id="327" r:id="rId24"/>
    <p:sldId id="328" r:id="rId25"/>
    <p:sldId id="329" r:id="rId26"/>
    <p:sldId id="330" r:id="rId27"/>
    <p:sldId id="331" r:id="rId28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22"/>
            <p14:sldId id="338"/>
            <p14:sldId id="324"/>
            <p14:sldId id="332"/>
            <p14:sldId id="333"/>
            <p14:sldId id="336"/>
            <p14:sldId id="334"/>
            <p14:sldId id="337"/>
            <p14:sldId id="319"/>
            <p14:sldId id="335"/>
            <p14:sldId id="305"/>
          </p14:sldIdLst>
        </p14:section>
        <p14:section name="DELETE ME" id="{C5A8A8A5-4C27-48C9-97A4-31B17122EAFA}">
          <p14:sldIdLst>
            <p14:sldId id="323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70352" autoAdjust="0"/>
  </p:normalViewPr>
  <p:slideViewPr>
    <p:cSldViewPr>
      <p:cViewPr varScale="1">
        <p:scale>
          <a:sx n="99" d="100"/>
          <a:sy n="99" d="100"/>
        </p:scale>
        <p:origin x="690" y="7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Welcome to advanced python! You’ve had intro to python, but you might be a little rusty. Let’s start the course with a little review.</a:t>
            </a:r>
          </a:p>
          <a:p>
            <a:endParaRPr lang="en-US" baseline="0" dirty="0"/>
          </a:p>
          <a:p>
            <a:r>
              <a:rPr lang="en-US" baseline="0" dirty="0"/>
              <a:t>In this lesson we’ll look at the interactive python REPL … Read Execute Print Loop … this is what you get when you start python without the name of a script to run.</a:t>
            </a:r>
          </a:p>
          <a:p>
            <a:endParaRPr lang="en-US" baseline="0" dirty="0"/>
          </a:p>
          <a:p>
            <a:r>
              <a:rPr lang="en-US" baseline="0" dirty="0"/>
              <a:t>We’ll warm up to writing python with a cool little program: the Zoo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is some additional reading about the web … on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how to install python on your computer if you don’t already have it installed.</a:t>
            </a:r>
          </a:p>
          <a:p>
            <a:endParaRPr lang="en-US" dirty="0"/>
          </a:p>
          <a:p>
            <a:r>
              <a:rPr lang="en-US" dirty="0"/>
              <a:t>I’m on a windows machine – I picked the “windows” installer. You can use whatever you like for this course: Windows, Mac, or Linux.</a:t>
            </a:r>
          </a:p>
          <a:p>
            <a:endParaRPr lang="en-US" dirty="0"/>
          </a:p>
          <a:p>
            <a:r>
              <a:rPr lang="en-US" dirty="0"/>
              <a:t>I’m using windows – #1 – my machine is a 64-bit architecture. Download the installer and run it. That’s all there is to it.</a:t>
            </a:r>
          </a:p>
          <a:p>
            <a:endParaRPr lang="en-US" dirty="0"/>
          </a:p>
          <a:p>
            <a:r>
              <a:rPr lang="en-US" dirty="0"/>
              <a:t>Reach out to me if you need help installing the tools. We will figure it out together!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69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likely have a favorite python IDE already. You can use whatever you like in this course. </a:t>
            </a:r>
          </a:p>
          <a:p>
            <a:endParaRPr lang="en-US" dirty="0"/>
          </a:p>
          <a:p>
            <a:r>
              <a:rPr lang="en-US" dirty="0"/>
              <a:t>I used Eclipse in the examples you’ll see in this course. At work, we use the free Microsoft </a:t>
            </a:r>
            <a:r>
              <a:rPr lang="en-US" dirty="0" err="1"/>
              <a:t>VSCode</a:t>
            </a:r>
            <a:r>
              <a:rPr lang="en-US" dirty="0"/>
              <a:t> for python.</a:t>
            </a:r>
          </a:p>
          <a:p>
            <a:endParaRPr lang="en-US" dirty="0"/>
          </a:p>
          <a:p>
            <a:r>
              <a:rPr lang="en-US" dirty="0"/>
              <a:t>If you don’t have a favorite or would like to try something new, I recommend PyCharm from </a:t>
            </a:r>
            <a:r>
              <a:rPr lang="en-US" dirty="0" err="1"/>
              <a:t>jetbrains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Go to their web page. #1 click download</a:t>
            </a:r>
          </a:p>
          <a:p>
            <a:endParaRPr lang="en-US" dirty="0"/>
          </a:p>
          <a:p>
            <a:r>
              <a:rPr lang="en-US" dirty="0"/>
              <a:t>#2 Then scroll down the page to the free “Community Edition”. #3 download the installer and follow the directions.</a:t>
            </a:r>
          </a:p>
          <a:p>
            <a:endParaRPr lang="en-US" dirty="0"/>
          </a:p>
          <a:p>
            <a:r>
              <a:rPr lang="en-US" dirty="0"/>
              <a:t>Again, reach out to me if you have problems or questions installing the tools.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48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5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02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are some tinkering exercises for you before the next lesson.</a:t>
            </a:r>
          </a:p>
          <a:p>
            <a:endParaRPr lang="en-US" baseline="0" dirty="0"/>
          </a:p>
          <a:p>
            <a:r>
              <a:rPr lang="en-US" baseline="0" dirty="0"/>
              <a:t>These are totally optional. There is nothing for you to send to me. Just some optional things you might want to try.</a:t>
            </a:r>
          </a:p>
          <a:p>
            <a:endParaRPr lang="en-US" baseline="0" dirty="0"/>
          </a:p>
          <a:p>
            <a:r>
              <a:rPr lang="en-US" baseline="0" dirty="0"/>
              <a:t>Try creating an empty project in your IDE of choice. Then type in the zoo example that we just did. Follow along with the video as I typed it.</a:t>
            </a:r>
          </a:p>
          <a:p>
            <a:endParaRPr lang="en-US" baseline="0" dirty="0"/>
          </a:p>
          <a:p>
            <a:r>
              <a:rPr lang="en-US" baseline="0" dirty="0"/>
              <a:t>And how can you save the data along the way and reload it when the game starts? That’s a good challenge – python’s JSON library makes it easy.</a:t>
            </a:r>
          </a:p>
          <a:p>
            <a:endParaRPr lang="en-US" baseline="0" dirty="0"/>
          </a:p>
          <a:p>
            <a:r>
              <a:rPr lang="en-US" baseline="0" dirty="0"/>
              <a:t>Send me questions or comments through email. I’ll see you next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Python 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python-2-or-3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sebastianraschka.com/Articles/2014_python_2_3_key_diff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about/gettingstarted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jetbrains.com/pychar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window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Tools and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219200"/>
            <a:ext cx="3571186" cy="23621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Installing Python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REPL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Python Review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Zoo</a:t>
            </a:r>
          </a:p>
          <a:p>
            <a:pPr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6DA0B6-C153-4204-B043-D5EBE2A3CA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73114"/>
            <a:ext cx="4695136" cy="28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3BB8-2472-410C-8FDA-B2F13BE4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17736-2363-4BB4-B905-A56CEC6A9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5F57-D406-4180-8266-4E4A4285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321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57400" y="108289"/>
            <a:ext cx="6934200" cy="609600"/>
          </a:xfrm>
        </p:spPr>
        <p:txBody>
          <a:bodyPr/>
          <a:lstStyle/>
          <a:p>
            <a:r>
              <a:rPr lang="en-US" dirty="0"/>
              <a:t>Example: The Zoo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FB359-FBF0-4539-8ED7-6DE43965F92A}"/>
              </a:ext>
            </a:extLst>
          </p:cNvPr>
          <p:cNvSpPr/>
          <p:nvPr/>
        </p:nvSpPr>
        <p:spPr>
          <a:xfrm>
            <a:off x="152400" y="105005"/>
            <a:ext cx="7315200" cy="4834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animals = {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"Question"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"Does it live on land?"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"Fish"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"Yes"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"Question"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"Does it fly?"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"Yes"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"Bird"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"Cow"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(prompt):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ret = input(prompt).capitalize()[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ret==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"Yes"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"No"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node = animals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(node[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"Question"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node[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type(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node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continue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got_it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"Is it a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"?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98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57400" y="108289"/>
            <a:ext cx="6934200" cy="609600"/>
          </a:xfrm>
        </p:spPr>
        <p:txBody>
          <a:bodyPr/>
          <a:lstStyle/>
          <a:p>
            <a:r>
              <a:rPr lang="en-US" dirty="0"/>
              <a:t>Example: The Zoo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974F62-FC08-43BF-8D89-45D1FC8A3557}"/>
              </a:ext>
            </a:extLst>
          </p:cNvPr>
          <p:cNvSpPr/>
          <p:nvPr/>
        </p:nvSpPr>
        <p:spPr>
          <a:xfrm>
            <a:off x="381000" y="717889"/>
            <a:ext cx="7924800" cy="3707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got_it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'Yes'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"Let's play again."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node = animals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continue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 stumped me."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new_animal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input(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"What were you thinking of?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new_ques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input(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"Give me a question to separate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from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new_animal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"And what would the Y/N answer be for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new_animal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"?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{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"Question"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new_ques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==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'Yes'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'Yes'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new_animal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'No'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'Yes'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'No'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new_animal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node[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"Let's play again."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node = animals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841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other and baby giraffe&#10;&#10;Description generated with very high confidence">
            <a:extLst>
              <a:ext uri="{FF2B5EF4-FFF2-40B4-BE49-F238E27FC236}">
                <a16:creationId xmlns:a16="http://schemas.microsoft.com/office/drawing/2014/main" id="{E2C4AEE4-096B-4F7B-B1DE-4267804C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4366" y="1408929"/>
            <a:ext cx="3810000" cy="26479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982980"/>
            <a:ext cx="6629400" cy="2971800"/>
          </a:xfrm>
        </p:spPr>
        <p:txBody>
          <a:bodyPr/>
          <a:lstStyle/>
          <a:p>
            <a:r>
              <a:rPr lang="en-US" dirty="0"/>
              <a:t>Create an empty python project in your IDE</a:t>
            </a:r>
          </a:p>
          <a:p>
            <a:r>
              <a:rPr lang="en-US" dirty="0"/>
              <a:t>Type in the Zoo example</a:t>
            </a:r>
          </a:p>
          <a:p>
            <a:r>
              <a:rPr lang="en-US" dirty="0"/>
              <a:t>How could you load the zoo at the beginning of the game and save it when a new animal is added?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E1DD1-707D-4468-B49B-4A5E7236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2.x or 3.x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BE539-561F-46C3-9416-75EE86CBD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00100"/>
            <a:ext cx="8991600" cy="390525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https://www.dataquest.io/blog/python-2-or-3/</a:t>
            </a:r>
            <a:endParaRPr lang="en-US" dirty="0"/>
          </a:p>
          <a:p>
            <a:endParaRPr lang="en-US" dirty="0"/>
          </a:p>
          <a:p>
            <a:r>
              <a:rPr lang="en-US" dirty="0"/>
              <a:t>Python 3.x started in 2008 (a DECADE ago)</a:t>
            </a:r>
          </a:p>
          <a:p>
            <a:r>
              <a:rPr lang="en-US" dirty="0"/>
              <a:t>The versions are incompatible</a:t>
            </a:r>
          </a:p>
          <a:p>
            <a:r>
              <a:rPr lang="en-US" dirty="0"/>
              <a:t>Nearly all popular libraries support Python 3 now</a:t>
            </a:r>
          </a:p>
          <a:p>
            <a:r>
              <a:rPr lang="en-US" dirty="0"/>
              <a:t>Python 2.x is scheduled end-of-life in 2020</a:t>
            </a:r>
          </a:p>
          <a:p>
            <a:r>
              <a:rPr lang="en-US" dirty="0"/>
              <a:t>Django version 2.0 does not support Python version 2.x</a:t>
            </a:r>
          </a:p>
          <a:p>
            <a:endParaRPr lang="en-US" dirty="0"/>
          </a:p>
          <a:p>
            <a:r>
              <a:rPr lang="en-US" sz="2800" b="1" dirty="0"/>
              <a:t>Learn Python 3.x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0B3EB-C180-4336-8F45-BB6ABDE1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0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2C8D-EB97-4924-95D3-8A47CF3BE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2.x vs 3.x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71C65-4F29-4B9F-B009-E4FED42B1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66750"/>
            <a:ext cx="8991600" cy="762000"/>
          </a:xfrm>
        </p:spPr>
        <p:txBody>
          <a:bodyPr/>
          <a:lstStyle/>
          <a:p>
            <a:r>
              <a:rPr lang="en-US" dirty="0">
                <a:hlinkClick r:id="rId2"/>
              </a:rPr>
              <a:t>http://sebastianraschka.com/Articles/2014_python_2_3_key_diff.html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F5CB4-B0BD-44E1-B717-81B7BB7CC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390E48-C0E0-46A6-8E5F-2A86B2C0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76350"/>
            <a:ext cx="7228571" cy="1666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166F70-C7FE-432D-868A-C18DD44BF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8" y="2989666"/>
            <a:ext cx="7285714" cy="18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260D7A-664B-48BF-9425-E691408F9359}"/>
              </a:ext>
            </a:extLst>
          </p:cNvPr>
          <p:cNvSpPr/>
          <p:nvPr/>
        </p:nvSpPr>
        <p:spPr>
          <a:xfrm>
            <a:off x="504828" y="2190750"/>
            <a:ext cx="2009772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9E964-D4A8-4FCE-8774-F3BF7C77B6AE}"/>
              </a:ext>
            </a:extLst>
          </p:cNvPr>
          <p:cNvSpPr/>
          <p:nvPr/>
        </p:nvSpPr>
        <p:spPr>
          <a:xfrm>
            <a:off x="497901" y="3727566"/>
            <a:ext cx="2009772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9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2AB2F-93F2-43CF-A8DA-699391EB8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2.x vs 3.x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0408C-29EB-44CE-B4D5-70C5B494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F377C-B6A4-4C08-9650-4C0EB14E5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350"/>
            <a:ext cx="7171428" cy="1847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751EC-D9D4-4CB7-A632-26092CC8E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8" y="2886302"/>
            <a:ext cx="7200000" cy="18190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A44331-A4E2-480C-951B-F4BD8463D0B7}"/>
              </a:ext>
            </a:extLst>
          </p:cNvPr>
          <p:cNvSpPr/>
          <p:nvPr/>
        </p:nvSpPr>
        <p:spPr>
          <a:xfrm>
            <a:off x="1600200" y="4019550"/>
            <a:ext cx="1143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1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0A7A8E-5A23-4BDE-B865-DA1374287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835" y="2518165"/>
            <a:ext cx="2885714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91B34-B4A9-4E1E-86AD-16DBDCA1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Pydev</a:t>
            </a:r>
            <a:r>
              <a:rPr lang="en-US" dirty="0"/>
              <a:t> and Eclipse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F133A-AEDC-4253-A35F-B9C842E87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95350"/>
            <a:ext cx="8305800" cy="4114800"/>
          </a:xfrm>
        </p:spPr>
        <p:txBody>
          <a:bodyPr/>
          <a:lstStyle/>
          <a:p>
            <a:r>
              <a:rPr lang="en-US" dirty="0">
                <a:hlinkClick r:id="rId3"/>
              </a:rPr>
              <a:t>http://www.oracle.com/technetwork/java/javase/downloads/jdk8-downloads-2133151.html</a:t>
            </a: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https://www.eclipse.org/downloads/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3C42B-6052-47B3-B10C-52D9025B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431F2-3019-4C7C-A9FF-0F731B131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279" y="1733550"/>
            <a:ext cx="4219247" cy="22783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F50327-2BA2-4A24-83DF-21E7D81BAFD8}"/>
              </a:ext>
            </a:extLst>
          </p:cNvPr>
          <p:cNvSpPr/>
          <p:nvPr/>
        </p:nvSpPr>
        <p:spPr>
          <a:xfrm>
            <a:off x="1234440" y="3786794"/>
            <a:ext cx="430183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5FA42A-F2CA-4BEF-97F2-AE40EE379977}"/>
              </a:ext>
            </a:extLst>
          </p:cNvPr>
          <p:cNvSpPr/>
          <p:nvPr/>
        </p:nvSpPr>
        <p:spPr>
          <a:xfrm>
            <a:off x="6608617" y="4022320"/>
            <a:ext cx="1806633" cy="433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1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3FE0-1C9B-4355-ACC9-7A3D7F14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Pydev</a:t>
            </a:r>
            <a:r>
              <a:rPr lang="en-US" dirty="0"/>
              <a:t> and Eclipse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EA6C1-1A9A-42AC-98B4-7933325A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A895FE-CF9C-434F-BDE2-F1A1D3E2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07630"/>
            <a:ext cx="3257143" cy="366666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4F154C-AC61-4FC9-BA14-A9BA0F904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164772"/>
            <a:ext cx="4771429" cy="31523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DDFF78-DB9F-499B-A1E2-19A5A4BD1A40}"/>
              </a:ext>
            </a:extLst>
          </p:cNvPr>
          <p:cNvSpPr/>
          <p:nvPr/>
        </p:nvSpPr>
        <p:spPr>
          <a:xfrm>
            <a:off x="3386959" y="2327385"/>
            <a:ext cx="1143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E4CC32-4A04-47B2-AF89-1B522D006BAA}"/>
              </a:ext>
            </a:extLst>
          </p:cNvPr>
          <p:cNvSpPr/>
          <p:nvPr/>
        </p:nvSpPr>
        <p:spPr>
          <a:xfrm>
            <a:off x="6897414" y="3872405"/>
            <a:ext cx="1143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2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C88F9-49BC-41BB-9617-E1C8A1C4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45F3F-0D37-4F6D-9525-64D8F0FD1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A5541-655C-4029-9928-769D32F9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63466"/>
            <a:ext cx="5410200" cy="412168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8A255-8210-48B6-BC33-DDC07EEB1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64871"/>
            <a:ext cx="3342857" cy="355238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07EE02-4C6F-48AF-8B38-BD5AB5A7A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657" y="964871"/>
            <a:ext cx="1904762" cy="2342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D6E3C9-3AAB-42A6-B9EE-8E2F35EEF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362" y="841459"/>
            <a:ext cx="3810000" cy="36757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4DA61E6-833F-435E-A646-53A4E4368960}"/>
              </a:ext>
            </a:extLst>
          </p:cNvPr>
          <p:cNvSpPr/>
          <p:nvPr/>
        </p:nvSpPr>
        <p:spPr>
          <a:xfrm>
            <a:off x="5131676" y="3010556"/>
            <a:ext cx="1143000" cy="226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https://www.informatics.indiana.edu/rocha/academics/i-bic/lab1/Python%20review.pdf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https://www.python.org/about/gettingstarted/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https://www.jetbrains.com/pycharm/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9AB09-60BD-43A4-A770-1832D3FA3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224" y="2835248"/>
            <a:ext cx="3749653" cy="188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5C89-0EA8-428F-8676-6DF38BF0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7151"/>
            <a:ext cx="6934200" cy="609600"/>
          </a:xfrm>
        </p:spPr>
        <p:txBody>
          <a:bodyPr/>
          <a:lstStyle/>
          <a:p>
            <a:r>
              <a:rPr lang="en-US" dirty="0"/>
              <a:t>New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ABC0A-A7BB-46AB-AD52-9171EF9B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6D165-08A6-4B28-B6DB-C33035F0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9041"/>
            <a:ext cx="3169907" cy="46587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8BD2BF-4318-4FF2-A2C4-1268DE830E04}"/>
              </a:ext>
            </a:extLst>
          </p:cNvPr>
          <p:cNvSpPr/>
          <p:nvPr/>
        </p:nvSpPr>
        <p:spPr>
          <a:xfrm>
            <a:off x="601717" y="855935"/>
            <a:ext cx="1143000" cy="226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CF727F-6EDE-4586-9A24-926F50F4409C}"/>
              </a:ext>
            </a:extLst>
          </p:cNvPr>
          <p:cNvSpPr/>
          <p:nvPr/>
        </p:nvSpPr>
        <p:spPr>
          <a:xfrm>
            <a:off x="1852448" y="4576597"/>
            <a:ext cx="1143000" cy="226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E3E684-C582-4799-8100-5EFB35185809}"/>
              </a:ext>
            </a:extLst>
          </p:cNvPr>
          <p:cNvSpPr/>
          <p:nvPr/>
        </p:nvSpPr>
        <p:spPr>
          <a:xfrm>
            <a:off x="160282" y="2564524"/>
            <a:ext cx="1910255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58B563-9912-465E-8176-61839404D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578" y="764919"/>
            <a:ext cx="6760595" cy="3832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881EBE-BB4D-48E7-82FB-2374E362D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048" y="1896287"/>
            <a:ext cx="4364746" cy="186199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2D3B06-11E6-464F-B653-5C6898D322DC}"/>
              </a:ext>
            </a:extLst>
          </p:cNvPr>
          <p:cNvSpPr/>
          <p:nvPr/>
        </p:nvSpPr>
        <p:spPr>
          <a:xfrm>
            <a:off x="5242035" y="2916621"/>
            <a:ext cx="1043152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1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0F09-EC72-4DAE-991B-8BF7F262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F2A02-DBBA-4D31-BC4B-C8A05BE9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9ECA1-B137-4A64-8FCA-A77AF299F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414" y="725050"/>
            <a:ext cx="5589140" cy="41596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62A29E-297E-4C34-B32D-F988C0A1A84A}"/>
              </a:ext>
            </a:extLst>
          </p:cNvPr>
          <p:cNvSpPr/>
          <p:nvPr/>
        </p:nvSpPr>
        <p:spPr>
          <a:xfrm>
            <a:off x="1710559" y="1655380"/>
            <a:ext cx="1043152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C501AD-549A-439E-93C9-700DD04247DD}"/>
              </a:ext>
            </a:extLst>
          </p:cNvPr>
          <p:cNvSpPr/>
          <p:nvPr/>
        </p:nvSpPr>
        <p:spPr>
          <a:xfrm>
            <a:off x="3381704" y="1255987"/>
            <a:ext cx="1316420" cy="530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6912D1-600F-4552-9D38-C1DBEE4C6974}"/>
              </a:ext>
            </a:extLst>
          </p:cNvPr>
          <p:cNvSpPr/>
          <p:nvPr/>
        </p:nvSpPr>
        <p:spPr>
          <a:xfrm>
            <a:off x="3276601" y="3252954"/>
            <a:ext cx="2115206" cy="646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2A55CE-F1A1-4D91-8FE2-063AF6A951EB}"/>
              </a:ext>
            </a:extLst>
          </p:cNvPr>
          <p:cNvCxnSpPr>
            <a:cxnSpLocks/>
          </p:cNvCxnSpPr>
          <p:nvPr/>
        </p:nvCxnSpPr>
        <p:spPr>
          <a:xfrm flipH="1" flipV="1">
            <a:off x="2879834" y="1219200"/>
            <a:ext cx="777766" cy="15856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66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2E11-B045-4647-8A11-4557C5D6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8A5EF-DEC3-4290-896F-F4F055347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8991600" cy="441960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https://www.python.org/downloads/windows/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37A4B-F6E0-4EFC-A502-7D080107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E40762-85CD-C626-FEC2-DE1217B76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034906"/>
            <a:ext cx="2971800" cy="38077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7865FC-BE0A-4AE7-9034-AECF16DC48B4}"/>
              </a:ext>
            </a:extLst>
          </p:cNvPr>
          <p:cNvSpPr/>
          <p:nvPr/>
        </p:nvSpPr>
        <p:spPr>
          <a:xfrm>
            <a:off x="2657219" y="4520145"/>
            <a:ext cx="1676400" cy="215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7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2E11-B045-4647-8A11-4557C5D6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PyCharm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8A5EF-DEC3-4290-896F-F4F055347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8991600" cy="441960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https://www.jetbrains.com/pycharm/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37A4B-F6E0-4EFC-A502-7D080107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389908-B254-AADC-EA2D-241A48C54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199048"/>
            <a:ext cx="4728553" cy="35063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538120-2837-53EB-A102-217621C63A63}"/>
              </a:ext>
            </a:extLst>
          </p:cNvPr>
          <p:cNvCxnSpPr>
            <a:cxnSpLocks/>
          </p:cNvCxnSpPr>
          <p:nvPr/>
        </p:nvCxnSpPr>
        <p:spPr>
          <a:xfrm flipH="1">
            <a:off x="4987213" y="438150"/>
            <a:ext cx="1946987" cy="16454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4D5C0A5-EA36-5D95-C751-6A3C526C9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2464572"/>
            <a:ext cx="4038600" cy="237503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E17A95-A129-A7A5-95FD-2A7ECC0BAE1E}"/>
              </a:ext>
            </a:extLst>
          </p:cNvPr>
          <p:cNvCxnSpPr>
            <a:cxnSpLocks/>
          </p:cNvCxnSpPr>
          <p:nvPr/>
        </p:nvCxnSpPr>
        <p:spPr>
          <a:xfrm flipH="1">
            <a:off x="4724400" y="438150"/>
            <a:ext cx="2286000" cy="4038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14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C482-DEB7-49D0-9F77-CD7F7AB1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B5323-4F13-45E9-ABFB-8A18E12E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554548-B84A-4DF2-BF1B-4CE40DF5D785}"/>
              </a:ext>
            </a:extLst>
          </p:cNvPr>
          <p:cNvSpPr/>
          <p:nvPr/>
        </p:nvSpPr>
        <p:spPr>
          <a:xfrm>
            <a:off x="609600" y="749145"/>
            <a:ext cx="7696200" cy="4038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C642B-E1E1-45C6-9E6E-709B8CD76AAC}"/>
              </a:ext>
            </a:extLst>
          </p:cNvPr>
          <p:cNvSpPr txBox="1"/>
          <p:nvPr/>
        </p:nvSpPr>
        <p:spPr>
          <a:xfrm>
            <a:off x="838200" y="726631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Command Prompt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DEAE7-AA23-4539-A9AA-7841D3A611ED}"/>
              </a:ext>
            </a:extLst>
          </p:cNvPr>
          <p:cNvSpPr txBox="1"/>
          <p:nvPr/>
        </p:nvSpPr>
        <p:spPr>
          <a:xfrm>
            <a:off x="609600" y="1029298"/>
            <a:ext cx="7696200" cy="37522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C:\UAH&gt;py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Python 3.6.4 (v3.6.4:d48eceb, Dec 19 2017, 06:54:40) [MSC v.1900 64 bit (AMD64)] on win32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Type "help", "copyright", "credits" or "license" for more information.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1+2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print(5+5)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for x in range(2,5):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...     print(x)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quit()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C:\UAH&gt;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7B96AC-17A5-4207-8ADA-99FF13B9DB0C}"/>
              </a:ext>
            </a:extLst>
          </p:cNvPr>
          <p:cNvGrpSpPr/>
          <p:nvPr/>
        </p:nvGrpSpPr>
        <p:grpSpPr>
          <a:xfrm>
            <a:off x="7467600" y="836977"/>
            <a:ext cx="656590" cy="161894"/>
            <a:chOff x="7004050" y="2663326"/>
            <a:chExt cx="656590" cy="1618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203535-AC76-4495-90B5-CB91109501DC}"/>
                </a:ext>
              </a:extLst>
            </p:cNvPr>
            <p:cNvSpPr/>
            <p:nvPr/>
          </p:nvSpPr>
          <p:spPr>
            <a:xfrm>
              <a:off x="7239000" y="2663326"/>
              <a:ext cx="152400" cy="161894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D30EFBA-4C5D-4301-8287-8BC94A59738A}"/>
                </a:ext>
              </a:extLst>
            </p:cNvPr>
            <p:cNvGrpSpPr/>
            <p:nvPr/>
          </p:nvGrpSpPr>
          <p:grpSpPr>
            <a:xfrm>
              <a:off x="7531100" y="2679053"/>
              <a:ext cx="129540" cy="127647"/>
              <a:chOff x="5334000" y="1471484"/>
              <a:chExt cx="381000" cy="338265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1CF30C1-F104-4AD5-AF18-0EB57051D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4000" y="1471484"/>
                <a:ext cx="381000" cy="33826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471E6E-81F1-44CB-B4CF-879E3FC398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000" y="1471484"/>
                <a:ext cx="381000" cy="33826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AC3D8A-5AC2-47B4-9B2A-4A0D94238C7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50" y="2742750"/>
              <a:ext cx="11430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3D9252E-6226-4BB3-9EA8-3D38E4A60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8" y="792597"/>
            <a:ext cx="191383" cy="17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6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BB3E-2F29-4D92-AE60-6ADE16A5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EE696-DC4D-411E-9270-20006B2C3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66750"/>
            <a:ext cx="8991600" cy="1219200"/>
          </a:xfrm>
        </p:spPr>
        <p:txBody>
          <a:bodyPr/>
          <a:lstStyle/>
          <a:p>
            <a:r>
              <a:rPr lang="en-US" dirty="0"/>
              <a:t>Functions take arguments and return values</a:t>
            </a:r>
          </a:p>
          <a:p>
            <a:r>
              <a:rPr lang="en-US" dirty="0"/>
              <a:t>You can return multiple things</a:t>
            </a:r>
          </a:p>
          <a:p>
            <a:r>
              <a:rPr lang="en-US" dirty="0"/>
              <a:t>Variables declared in a function are transient locals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AC0B4-B0C9-4FFC-BC15-A719A923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2AC2B-6EC0-41FB-8AA9-B11AA9DA3EE6}"/>
              </a:ext>
            </a:extLst>
          </p:cNvPr>
          <p:cNvSpPr/>
          <p:nvPr/>
        </p:nvSpPr>
        <p:spPr>
          <a:xfrm>
            <a:off x="457200" y="1971185"/>
            <a:ext cx="6400800" cy="265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(prompt):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ret = input(prompt).capitalize()[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This is a comment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1234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ret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"First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i,j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"Second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(j)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79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7F96-CB89-45EE-A17F-18B2153F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E69DA-659A-46A2-AEAD-7F67B806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341B29-77C7-4178-82A4-39AD508C8348}"/>
              </a:ext>
            </a:extLst>
          </p:cNvPr>
          <p:cNvSpPr/>
          <p:nvPr/>
        </p:nvSpPr>
        <p:spPr>
          <a:xfrm>
            <a:off x="4572000" y="2428821"/>
            <a:ext cx="37338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Hello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[1, 2, 'Hello', 4, 'World']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3A9556-800E-4F2E-B955-71D9B7B12618}"/>
              </a:ext>
            </a:extLst>
          </p:cNvPr>
          <p:cNvSpPr/>
          <p:nvPr/>
        </p:nvSpPr>
        <p:spPr>
          <a:xfrm>
            <a:off x="685800" y="819150"/>
            <a:ext cx="4572000" cy="41426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 = 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5.2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 = a + 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False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 = [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"Hello"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(g[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(g[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</a:p>
          <a:p>
            <a:pPr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g[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g.append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46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3BB8-2472-410C-8FDA-B2F13BE4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is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17736-2363-4BB4-B905-A56CEC6A9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in a later lecture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&gt;&gt;&gt; a = [1,2,3]</a:t>
            </a:r>
          </a:p>
          <a:p>
            <a:pPr marL="0" indent="0">
              <a:buNone/>
            </a:pPr>
            <a:r>
              <a:rPr lang="en-US" dirty="0"/>
              <a:t>&gt;&gt;&gt; </a:t>
            </a:r>
            <a:r>
              <a:rPr lang="en-US" dirty="0" err="1"/>
              <a:t>a.append</a:t>
            </a:r>
            <a:r>
              <a:rPr lang="en-US" dirty="0"/>
              <a:t>(a)</a:t>
            </a:r>
          </a:p>
          <a:p>
            <a:pPr marL="0" indent="0">
              <a:buNone/>
            </a:pPr>
            <a:r>
              <a:rPr lang="en-US" dirty="0"/>
              <a:t>&gt;&gt;&gt; a[3][3][3][3][3][3][3][3][3][3][3][3][3][3][3][3][3][2]</a:t>
            </a:r>
          </a:p>
          <a:p>
            <a:pPr marL="0" indent="0">
              <a:buNone/>
            </a:pPr>
            <a:r>
              <a:rPr lang="en-US" dirty="0"/>
              <a:t>3</a:t>
            </a:r>
          </a:p>
          <a:p>
            <a:pPr marL="0" indent="0">
              <a:buNone/>
            </a:pPr>
            <a:r>
              <a:rPr lang="en-US" dirty="0"/>
              <a:t>&gt;&gt;&gt;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5F57-D406-4180-8266-4E4A4285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9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7362C-5AB7-4047-BD6D-3E5CECC9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72929-0546-4D39-91A4-EA18E5D5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44134-A734-4138-A7D1-0E9A19BD4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190750"/>
            <a:ext cx="3928916" cy="1309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308535-EA29-4D31-8329-A0AA996ECCA8}"/>
              </a:ext>
            </a:extLst>
          </p:cNvPr>
          <p:cNvSpPr/>
          <p:nvPr/>
        </p:nvSpPr>
        <p:spPr>
          <a:xfrm>
            <a:off x="685800" y="1276497"/>
            <a:ext cx="4572000" cy="27926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sys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sys.argv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sys.argv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5A785-A6C4-48C1-BA59-17DD1A6AB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632373"/>
            <a:ext cx="990600" cy="6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700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10809</TotalTime>
  <Words>1454</Words>
  <Application>Microsoft Office PowerPoint</Application>
  <PresentationFormat>On-screen Show (16:9)</PresentationFormat>
  <Paragraphs>245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Consolas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Tools and Review</vt:lpstr>
      <vt:lpstr>See Also</vt:lpstr>
      <vt:lpstr>Installing Python</vt:lpstr>
      <vt:lpstr>Installing PyCharm</vt:lpstr>
      <vt:lpstr>The Command Line</vt:lpstr>
      <vt:lpstr>Review: Functions</vt:lpstr>
      <vt:lpstr>Review: Variables</vt:lpstr>
      <vt:lpstr>Everything is a Pointer</vt:lpstr>
      <vt:lpstr>Command Line Arguments</vt:lpstr>
      <vt:lpstr>Dictionaries</vt:lpstr>
      <vt:lpstr>Example: The Zoo</vt:lpstr>
      <vt:lpstr>Example: The Zoo</vt:lpstr>
      <vt:lpstr>Tinkering</vt:lpstr>
      <vt:lpstr>Python 2.x or 3.x</vt:lpstr>
      <vt:lpstr>Python 2.x vs 3.x</vt:lpstr>
      <vt:lpstr>Python 2.x vs 3.x</vt:lpstr>
      <vt:lpstr>Pydev and Eclipse</vt:lpstr>
      <vt:lpstr>Pydev and Eclipse</vt:lpstr>
      <vt:lpstr>New Project</vt:lpstr>
      <vt:lpstr>New Project</vt:lpstr>
      <vt:lpstr>New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381</cp:revision>
  <cp:lastPrinted>2018-03-06T00:59:00Z</cp:lastPrinted>
  <dcterms:created xsi:type="dcterms:W3CDTF">2015-07-04T21:12:26Z</dcterms:created>
  <dcterms:modified xsi:type="dcterms:W3CDTF">2023-08-06T19:33:25Z</dcterms:modified>
</cp:coreProperties>
</file>